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79" r:id="rId9"/>
    <p:sldId id="276" r:id="rId10"/>
    <p:sldId id="277" r:id="rId11"/>
    <p:sldId id="280" r:id="rId12"/>
    <p:sldId id="263" r:id="rId13"/>
    <p:sldId id="278" r:id="rId14"/>
    <p:sldId id="264" r:id="rId15"/>
    <p:sldId id="275" r:id="rId16"/>
    <p:sldId id="268" r:id="rId17"/>
    <p:sldId id="267" r:id="rId18"/>
    <p:sldId id="269" r:id="rId19"/>
    <p:sldId id="270" r:id="rId20"/>
    <p:sldId id="271" r:id="rId21"/>
    <p:sldId id="274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100" d="100"/>
          <a:sy n="100" d="100"/>
        </p:scale>
        <p:origin x="-294" y="5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amond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AF9291-323A-4050-864C-CCB54B1FD4E6}" type="datetimeFigureOut">
              <a:rPr lang="en-US" smtClean="0"/>
              <a:pPr/>
              <a:t>11/15/2010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5EFA3E-0DC6-41CF-B40C-F535C87B246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diamond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762000"/>
            <a:ext cx="7772400" cy="1470025"/>
          </a:xfrm>
        </p:spPr>
        <p:txBody>
          <a:bodyPr/>
          <a:lstStyle/>
          <a:p>
            <a:r>
              <a:rPr lang="en-US" dirty="0" smtClean="0"/>
              <a:t>Bitmaps, Keyboard and Sound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8200" y="5410200"/>
            <a:ext cx="7467600" cy="1752600"/>
          </a:xfrm>
        </p:spPr>
        <p:txBody>
          <a:bodyPr/>
          <a:lstStyle/>
          <a:p>
            <a:r>
              <a:rPr lang="en-US" dirty="0" smtClean="0"/>
              <a:t>Video Game Foundations</a:t>
            </a:r>
            <a:endParaRPr lang="en-US" dirty="0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276600" y="2362200"/>
            <a:ext cx="2638425" cy="2857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Populating our World and Rendering it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6800" y="1524000"/>
            <a:ext cx="6934200" cy="434340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Array&lt;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&gt; objects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{ [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Castle {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180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150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}, Mage {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},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Archer {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150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250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}, Peasant {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380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290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},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Peasant {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120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150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},Dragon {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320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] };</a:t>
            </a:r>
          </a:p>
          <a:p>
            <a:pPr>
              <a:buNone/>
            </a:pP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OnDestroy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() {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objects.Free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(); }</a:t>
            </a:r>
          </a:p>
          <a:p>
            <a:pPr>
              <a:buNone/>
            </a:pP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OnRedraw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(Surface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surface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for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(o : objects)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o.Render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(surface);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endParaRPr lang="en-US" sz="16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Keyboard Input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</a:rPr>
              <a:t>virtual</a:t>
            </a:r>
            <a:r>
              <a:rPr lang="en-US" sz="1600" dirty="0" smtClean="0"/>
              <a:t> </a:t>
            </a:r>
            <a:r>
              <a:rPr lang="en-US" sz="1600" b="1" dirty="0" err="1" smtClean="0">
                <a:solidFill>
                  <a:srgbClr val="0070C0"/>
                </a:solidFill>
              </a:rPr>
              <a:t>bool</a:t>
            </a:r>
            <a:r>
              <a:rPr lang="en-US" sz="1600" dirty="0" smtClean="0"/>
              <a:t> </a:t>
            </a:r>
            <a:r>
              <a:rPr lang="en-US" sz="1600" dirty="0" err="1" smtClean="0"/>
              <a:t>OnKeyDown</a:t>
            </a:r>
            <a:r>
              <a:rPr lang="en-US" sz="1600" dirty="0" smtClean="0"/>
              <a:t>(Key </a:t>
            </a:r>
            <a:r>
              <a:rPr lang="en-US" sz="1600" dirty="0" err="1" smtClean="0"/>
              <a:t>key</a:t>
            </a:r>
            <a:r>
              <a:rPr lang="en-US" sz="1600" dirty="0" smtClean="0"/>
              <a:t>, </a:t>
            </a:r>
            <a:r>
              <a:rPr lang="en-US" sz="1600" b="1" dirty="0" err="1" smtClean="0">
                <a:solidFill>
                  <a:srgbClr val="0070C0"/>
                </a:solidFill>
              </a:rPr>
              <a:t>unichar</a:t>
            </a:r>
            <a:r>
              <a:rPr lang="en-US" sz="1600" dirty="0" smtClean="0"/>
              <a:t> </a:t>
            </a:r>
            <a:r>
              <a:rPr lang="en-US" sz="1600" dirty="0" err="1" smtClean="0"/>
              <a:t>ch</a:t>
            </a:r>
            <a:r>
              <a:rPr lang="en-US" sz="1600" dirty="0" smtClean="0"/>
              <a:t>);</a:t>
            </a:r>
          </a:p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</a:rPr>
              <a:t>virtual</a:t>
            </a:r>
            <a:r>
              <a:rPr lang="en-US" sz="1600" dirty="0" smtClean="0"/>
              <a:t> </a:t>
            </a:r>
            <a:r>
              <a:rPr lang="en-US" sz="1600" b="1" dirty="0" err="1" smtClean="0">
                <a:solidFill>
                  <a:srgbClr val="0070C0"/>
                </a:solidFill>
              </a:rPr>
              <a:t>bool</a:t>
            </a:r>
            <a:r>
              <a:rPr lang="en-US" sz="1600" dirty="0" smtClean="0"/>
              <a:t> </a:t>
            </a:r>
            <a:r>
              <a:rPr lang="en-US" sz="1600" dirty="0" err="1" smtClean="0"/>
              <a:t>OnKeyHit</a:t>
            </a:r>
            <a:r>
              <a:rPr lang="en-US" sz="1600" dirty="0" smtClean="0"/>
              <a:t>(Key </a:t>
            </a:r>
            <a:r>
              <a:rPr lang="en-US" sz="1600" dirty="0" err="1" smtClean="0"/>
              <a:t>key</a:t>
            </a:r>
            <a:r>
              <a:rPr lang="en-US" sz="1600" dirty="0" smtClean="0"/>
              <a:t>, </a:t>
            </a:r>
            <a:r>
              <a:rPr lang="en-US" sz="1600" b="1" dirty="0" err="1" smtClean="0">
                <a:solidFill>
                  <a:srgbClr val="0070C0"/>
                </a:solidFill>
              </a:rPr>
              <a:t>unichar</a:t>
            </a:r>
            <a:r>
              <a:rPr lang="en-US" sz="1600" dirty="0" smtClean="0"/>
              <a:t> </a:t>
            </a:r>
            <a:r>
              <a:rPr lang="en-US" sz="1600" dirty="0" err="1" smtClean="0"/>
              <a:t>ch</a:t>
            </a:r>
            <a:r>
              <a:rPr lang="en-US" sz="1600" dirty="0" smtClean="0"/>
              <a:t>);</a:t>
            </a:r>
          </a:p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</a:rPr>
              <a:t>virtual</a:t>
            </a:r>
            <a:r>
              <a:rPr lang="en-US" sz="1600" dirty="0" smtClean="0"/>
              <a:t> </a:t>
            </a:r>
            <a:r>
              <a:rPr lang="en-US" sz="1600" b="1" dirty="0" err="1" smtClean="0">
                <a:solidFill>
                  <a:srgbClr val="0070C0"/>
                </a:solidFill>
              </a:rPr>
              <a:t>bool</a:t>
            </a:r>
            <a:r>
              <a:rPr lang="en-US" sz="1600" dirty="0" smtClean="0"/>
              <a:t> </a:t>
            </a:r>
            <a:r>
              <a:rPr lang="en-US" sz="1600" dirty="0" err="1" smtClean="0"/>
              <a:t>OnKeyUp</a:t>
            </a:r>
            <a:r>
              <a:rPr lang="en-US" sz="1600" dirty="0" smtClean="0"/>
              <a:t>(Key </a:t>
            </a:r>
            <a:r>
              <a:rPr lang="en-US" sz="1600" dirty="0" err="1" smtClean="0"/>
              <a:t>key</a:t>
            </a:r>
            <a:r>
              <a:rPr lang="en-US" sz="1600" dirty="0" smtClean="0"/>
              <a:t>, </a:t>
            </a:r>
            <a:r>
              <a:rPr lang="en-US" sz="1600" b="1" dirty="0" err="1" smtClean="0">
                <a:solidFill>
                  <a:srgbClr val="0070C0"/>
                </a:solidFill>
              </a:rPr>
              <a:t>unichar</a:t>
            </a:r>
            <a:r>
              <a:rPr lang="en-US" sz="1600" dirty="0" smtClean="0"/>
              <a:t> </a:t>
            </a:r>
            <a:r>
              <a:rPr lang="en-US" sz="1600" dirty="0" err="1" smtClean="0"/>
              <a:t>ch</a:t>
            </a:r>
            <a:r>
              <a:rPr lang="en-US" sz="1600" dirty="0" smtClean="0"/>
              <a:t>);</a:t>
            </a:r>
          </a:p>
          <a:p>
            <a:pPr>
              <a:buNone/>
            </a:pPr>
            <a:endParaRPr lang="en-US" sz="1600" dirty="0" smtClean="0"/>
          </a:p>
          <a:p>
            <a:pPr>
              <a:buNone/>
            </a:pPr>
            <a:r>
              <a:rPr lang="en-US" sz="1600" b="1" dirty="0" smtClean="0"/>
              <a:t>key</a:t>
            </a:r>
            <a:r>
              <a:rPr lang="en-US" sz="1600" dirty="0" smtClean="0"/>
              <a:t>			The </a:t>
            </a:r>
            <a:r>
              <a:rPr lang="en-US" sz="1600" dirty="0" err="1" smtClean="0"/>
              <a:t>keycode</a:t>
            </a:r>
            <a:r>
              <a:rPr lang="en-US" sz="1600" dirty="0" smtClean="0"/>
              <a:t> identifying a unique key, along with modifiers (ctrl, alt, shift…)</a:t>
            </a:r>
          </a:p>
          <a:p>
            <a:pPr>
              <a:buNone/>
            </a:pPr>
            <a:r>
              <a:rPr lang="en-US" sz="1600" b="1" dirty="0" err="1" smtClean="0"/>
              <a:t>ch</a:t>
            </a:r>
            <a:r>
              <a:rPr lang="en-US" sz="1600" dirty="0" smtClean="0"/>
              <a:t>			The character composed or associated with the key</a:t>
            </a:r>
          </a:p>
          <a:p>
            <a:pPr>
              <a:buNone/>
            </a:pPr>
            <a:r>
              <a:rPr lang="en-US" sz="1600" b="1" dirty="0" smtClean="0"/>
              <a:t>Return value</a:t>
            </a:r>
            <a:r>
              <a:rPr lang="en-US" sz="1600" dirty="0" smtClean="0"/>
              <a:t>	Return ‘false’ to prevent the key from being processed again elsewhere</a:t>
            </a:r>
          </a:p>
          <a:p>
            <a:pPr>
              <a:buNone/>
            </a:pPr>
            <a:endParaRPr lang="en-US" sz="1600" dirty="0" smtClean="0"/>
          </a:p>
          <a:p>
            <a:pPr>
              <a:buNone/>
            </a:pPr>
            <a:r>
              <a:rPr lang="en-US" sz="1600" dirty="0" err="1" smtClean="0"/>
              <a:t>OnKeyDown</a:t>
            </a:r>
            <a:r>
              <a:rPr lang="en-US" sz="1600" dirty="0" smtClean="0"/>
              <a:t> 	When the key is initially pressed</a:t>
            </a:r>
            <a:br>
              <a:rPr lang="en-US" sz="1600" dirty="0" smtClean="0"/>
            </a:br>
            <a:endParaRPr lang="en-US" sz="1600" dirty="0" smtClean="0"/>
          </a:p>
          <a:p>
            <a:pPr>
              <a:buNone/>
            </a:pPr>
            <a:r>
              <a:rPr lang="en-US" sz="1600" dirty="0" err="1" smtClean="0"/>
              <a:t>OnKeyHit</a:t>
            </a:r>
            <a:r>
              <a:rPr lang="en-US" sz="1600" dirty="0" smtClean="0"/>
              <a:t>		The first hit when the key is initially pressed, then subsequent hits after the repeat delay elapsed. Typed and composed characters come through here, as well as mouse wheel events.</a:t>
            </a:r>
            <a:br>
              <a:rPr lang="en-US" sz="1600" dirty="0" smtClean="0"/>
            </a:br>
            <a:endParaRPr lang="en-US" sz="1600" dirty="0" smtClean="0"/>
          </a:p>
          <a:p>
            <a:pPr>
              <a:buNone/>
            </a:pPr>
            <a:r>
              <a:rPr lang="en-US" sz="1600" dirty="0" err="1" smtClean="0"/>
              <a:t>OnKeyUp</a:t>
            </a:r>
            <a:r>
              <a:rPr lang="en-US" sz="1600" dirty="0" smtClean="0"/>
              <a:t>		When they key is released</a:t>
            </a:r>
            <a:endParaRPr lang="en-US" sz="1600" dirty="0"/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Moving an object with the keyboard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pPr>
              <a:buNone/>
            </a:pP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selected;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OnCreate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selected = objects[1];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r>
              <a:rPr lang="en-US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OnKeyHit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(Key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key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unichar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ch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(selected)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switch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(key)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left: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selected.x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-= 5;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right: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selected.x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+= 5;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up: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selected.y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-= 5;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        case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down: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selected.y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+= 5;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}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Update(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null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Drawing a Selection (2 rectangles)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pPr>
              <a:buNone/>
            </a:pP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selectable;	</a:t>
            </a:r>
            <a:r>
              <a:rPr lang="en-US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A new option to specify selectable units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BitmapResource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res;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Render(Surface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surface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Bitmap bmp = res ?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res.bitmap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: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null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(bmp)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surface.Blit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(bmp, x, y,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bmp.width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bmp.height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== selected)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surface.foreground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lime;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surface.Rectangle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(x-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y-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x +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bmp.width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y +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bmp.height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surface.foreground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white;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surface.Rectangle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(x-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y-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x + bmp.width+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y + bmp.height+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   }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}      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}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Changing the Selection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447800"/>
            <a:ext cx="7924800" cy="388620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 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tab:	</a:t>
            </a:r>
            <a:r>
              <a:rPr lang="en-US" sz="1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Tab will cycle through selectable units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Use an </a:t>
            </a:r>
            <a:r>
              <a:rPr lang="en-US" sz="1600" b="1" dirty="0" err="1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iterator</a:t>
            </a:r>
            <a:r>
              <a:rPr lang="en-US" sz="1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 to locate our current selection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Iterator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&lt;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&gt; it { objects };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it.Find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(selected);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do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(!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it.Next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()) </a:t>
            </a:r>
            <a:r>
              <a:rPr lang="en-US" sz="1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Wrap around if we reached the end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it.Next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selected =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it.data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}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while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(!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selected.selectable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); </a:t>
            </a:r>
            <a:r>
              <a:rPr lang="en-US" sz="1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We need a selectable unit!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Playing a Sound: Setting up Audio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pPr>
              <a:buNone/>
            </a:pP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import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</a:t>
            </a:r>
            <a:r>
              <a:rPr lang="en-US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EcereAudio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</a:t>
            </a:r>
            <a:endParaRPr lang="en-US" dirty="0" smtClean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MainWindow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: Window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text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"Playing a sound"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Mixer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mixer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 };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OnCreate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mixer.systemHandle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systemHandle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OnDestroy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delete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mixer;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MainWindow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mainWindow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 };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dirty="0" smtClean="0"/>
              <a:t>Loading a Sound and Playing it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sz="1900" dirty="0" smtClean="0">
                <a:latin typeface="+mj-lt"/>
                <a:cs typeface="Courier New" pitchFamily="49" charset="0"/>
              </a:rPr>
              <a:t>Voice Mixer::</a:t>
            </a:r>
            <a:r>
              <a:rPr lang="en-US" sz="1900" b="1" dirty="0" smtClean="0">
                <a:latin typeface="+mj-lt"/>
                <a:cs typeface="Courier New" pitchFamily="49" charset="0"/>
              </a:rPr>
              <a:t>Play</a:t>
            </a:r>
            <a:r>
              <a:rPr lang="en-US" sz="1900" dirty="0" smtClean="0">
                <a:latin typeface="+mj-lt"/>
                <a:cs typeface="Courier New" pitchFamily="49" charset="0"/>
              </a:rPr>
              <a:t>(Sound </a:t>
            </a:r>
            <a:r>
              <a:rPr lang="en-US" sz="1900" dirty="0" err="1" smtClean="0">
                <a:latin typeface="+mj-lt"/>
                <a:cs typeface="Courier New" pitchFamily="49" charset="0"/>
              </a:rPr>
              <a:t>sound</a:t>
            </a:r>
            <a:r>
              <a:rPr lang="en-US" sz="1900" dirty="0" smtClean="0">
                <a:latin typeface="+mj-lt"/>
                <a:cs typeface="Courier New" pitchFamily="49" charset="0"/>
              </a:rPr>
              <a:t>, </a:t>
            </a:r>
            <a:r>
              <a:rPr lang="en-US" sz="1900" b="1" dirty="0" smtClean="0">
                <a:solidFill>
                  <a:srgbClr val="0070C0"/>
                </a:solidFill>
                <a:latin typeface="+mj-lt"/>
                <a:cs typeface="Courier New" pitchFamily="49" charset="0"/>
              </a:rPr>
              <a:t>double</a:t>
            </a:r>
            <a:r>
              <a:rPr lang="en-US" sz="1900" dirty="0" smtClean="0">
                <a:latin typeface="+mj-lt"/>
                <a:cs typeface="Courier New" pitchFamily="49" charset="0"/>
              </a:rPr>
              <a:t> volume, </a:t>
            </a:r>
            <a:r>
              <a:rPr lang="en-US" sz="1900" b="1" dirty="0" smtClean="0">
                <a:solidFill>
                  <a:srgbClr val="0070C0"/>
                </a:solidFill>
                <a:latin typeface="+mj-lt"/>
                <a:cs typeface="Courier New" pitchFamily="49" charset="0"/>
              </a:rPr>
              <a:t>double</a:t>
            </a:r>
            <a:r>
              <a:rPr lang="en-US" sz="1900" dirty="0" smtClean="0">
                <a:latin typeface="+mj-lt"/>
                <a:cs typeface="Courier New" pitchFamily="49" charset="0"/>
              </a:rPr>
              <a:t> balance, </a:t>
            </a:r>
            <a:r>
              <a:rPr lang="en-US" sz="1900" b="1" dirty="0" smtClean="0">
                <a:solidFill>
                  <a:srgbClr val="0070C0"/>
                </a:solidFill>
                <a:latin typeface="+mj-lt"/>
                <a:cs typeface="Courier New" pitchFamily="49" charset="0"/>
              </a:rPr>
              <a:t>double</a:t>
            </a:r>
            <a:r>
              <a:rPr lang="en-US" sz="1900" dirty="0" smtClean="0">
                <a:latin typeface="+mj-lt"/>
                <a:cs typeface="Courier New" pitchFamily="49" charset="0"/>
              </a:rPr>
              <a:t> pitch);</a:t>
            </a:r>
          </a:p>
          <a:p>
            <a:pPr>
              <a:buNone/>
            </a:pPr>
            <a:endParaRPr lang="en-US" sz="15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Sound sound10 { </a:t>
            </a:r>
            <a:r>
              <a:rPr lang="en-US" sz="15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"10.wav"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endParaRPr lang="en-US" sz="15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5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OnKeyDown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(Key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key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5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unichar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ch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switch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(key)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15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      // Play it at full volume, centered, regular pitch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space: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(sound10,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1.0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, 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);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5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      // Play it completely at left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left: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(sound10, 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1.0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-1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);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5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      // Play it completely at right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right: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(sound10,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1.0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, 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);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}</a:t>
            </a:r>
            <a:endParaRPr lang="en-US" sz="1500" b="1" dirty="0" smtClean="0">
              <a:solidFill>
                <a:srgbClr val="0070C0"/>
              </a:solidFill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15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Changing the pitch: a keyboard piano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981200"/>
            <a:ext cx="8229600" cy="4068763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Sound ding { </a:t>
            </a:r>
            <a:r>
              <a:rPr lang="en-US" sz="3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"ding.wav"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Sound chord { </a:t>
            </a:r>
            <a:r>
              <a:rPr lang="en-US" sz="3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"chord.wav" 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Sound instrument;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instrument = ding;</a:t>
            </a:r>
          </a:p>
          <a:p>
            <a:pPr>
              <a:buNone/>
            </a:pPr>
            <a:r>
              <a:rPr lang="en-US" sz="36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OnKeyDown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(Key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key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36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unichar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ch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switch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(key)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f1: instrument = ding;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f2: instrument = chord;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The regular octave on the </a:t>
            </a:r>
            <a:r>
              <a:rPr lang="en-US" sz="3600" b="1" dirty="0" err="1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zxcvbn</a:t>
            </a:r>
            <a:r>
              <a:rPr lang="en-US" sz="3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 row, sharps above (</a:t>
            </a:r>
            <a:r>
              <a:rPr lang="en-US" sz="3600" b="1" dirty="0" err="1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asdf</a:t>
            </a:r>
            <a:r>
              <a:rPr lang="en-US" sz="3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z: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-1, Do);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x: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-.8, Re);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c: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-.6, Mi);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v: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-.4,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Fa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b: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-.2, Sol);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n: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0, La);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m: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.2, Si);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comma: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.4, Do*2);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period:mixer.Play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.6, Re*2);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slash: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.8, Mi*2);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s: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-.9, Do_);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d: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-.7, Re_);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g: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-.3,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Fa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_);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h: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-.1, Sol_);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j: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.1, La_);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l:    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.5, Do_*2);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colon: </a:t>
            </a:r>
            <a:r>
              <a:rPr lang="en-US" sz="3600" dirty="0" err="1" smtClean="0">
                <a:latin typeface="Courier New" pitchFamily="49" charset="0"/>
                <a:cs typeface="Courier New" pitchFamily="49" charset="0"/>
              </a:rPr>
              <a:t>mixer.Play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(instrument, 1.0, .7, Re_*2);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3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36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36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57200" y="1219200"/>
            <a:ext cx="83058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cs typeface="Courier New" pitchFamily="49" charset="0"/>
              </a:rPr>
              <a:t>We can easily map the keyboard keys to musical notes, and tweak the pitch of a sound accordingly:</a:t>
            </a:r>
          </a:p>
          <a:p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953000" y="1905000"/>
            <a:ext cx="4038600" cy="38779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dirty="0" smtClean="0">
                <a:latin typeface="+mj-lt"/>
                <a:cs typeface="Courier New" pitchFamily="49" charset="0"/>
              </a:rPr>
              <a:t>There are 12 half-tones in an octave, and the frequency doubles in an octave.</a:t>
            </a:r>
          </a:p>
          <a:p>
            <a:endParaRPr lang="it-IT" sz="14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Do = </a:t>
            </a:r>
            <a:r>
              <a:rPr lang="it-IT" sz="1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1.0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it-IT" sz="14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The root 12 of 2. 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Do_ = </a:t>
            </a:r>
            <a:r>
              <a:rPr lang="it-IT" sz="14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1.05946309435929526456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Re = Do_*Do_;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Re_ = Re*Do_;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Mi = Re_*Do_;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Fa = Mi*Do_;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Fa_ = Fa*Do_;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Sol = Fa_*Do_;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Sol_ = Sol*Do_;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La = Sol_*Do_;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La_ = La*Do_;</a:t>
            </a:r>
          </a:p>
          <a:p>
            <a:r>
              <a:rPr lang="it-IT" sz="14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it-IT" sz="1400" dirty="0" smtClean="0">
                <a:latin typeface="Courier New" pitchFamily="49" charset="0"/>
                <a:cs typeface="Courier New" pitchFamily="49" charset="0"/>
              </a:rPr>
              <a:t> Si = La_*Do_;</a:t>
            </a:r>
          </a:p>
          <a:p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Using Controllers</a:t>
            </a:r>
            <a:endParaRPr lang="en-US" dirty="0"/>
          </a:p>
        </p:txBody>
      </p:sp>
      <p:sp>
        <p:nvSpPr>
          <p:cNvPr id="7" name="Content Placeholder 3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en-US" sz="2200" dirty="0" smtClean="0">
                <a:latin typeface="+mj-lt"/>
                <a:cs typeface="Courier New" pitchFamily="49" charset="0"/>
              </a:rPr>
              <a:t>We can isolate the keyboard handling code in a Controller class:</a:t>
            </a:r>
          </a:p>
          <a:p>
            <a:pPr>
              <a:buNone/>
            </a:pPr>
            <a:endParaRPr lang="en-US" sz="15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WorldObjectController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: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WindowController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&lt;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&gt;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5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OnKeyHit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WorldObjectController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controller, Key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key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5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unichar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ch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switch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(key)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{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left: x -=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right: x +=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 5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up: y -=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case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down: y += </a:t>
            </a:r>
            <a:r>
              <a:rPr lang="en-US" sz="15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break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}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controller.window.Update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null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sz="15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endParaRPr lang="en-US" sz="15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Using Controllers (continued)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sz="1800" dirty="0" smtClean="0"/>
              <a:t>We can then associate the controller to a window, and assign a controlled object to it:</a:t>
            </a:r>
          </a:p>
          <a:p>
            <a:pPr>
              <a:buNone/>
            </a:pPr>
            <a:endParaRPr lang="en-US" sz="17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controller =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WorldObjectController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endParaRPr lang="en-US" sz="17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7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OnCreate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()</a:t>
            </a: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selected = objects[1];</a:t>
            </a: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((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WorldObjectController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)controller).controlled = selected;</a:t>
            </a: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endParaRPr lang="en-US" sz="17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OnDestroy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()</a:t>
            </a: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controller = </a:t>
            </a:r>
            <a:r>
              <a:rPr lang="en-US" sz="17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null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; </a:t>
            </a:r>
            <a:r>
              <a:rPr lang="en-US" sz="17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We must disconnect the controller here</a:t>
            </a: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700" dirty="0" err="1" smtClean="0">
                <a:latin typeface="Courier New" pitchFamily="49" charset="0"/>
                <a:cs typeface="Courier New" pitchFamily="49" charset="0"/>
              </a:rPr>
              <a:t>objects.Free</a:t>
            </a: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pPr>
              <a:buNone/>
            </a:pPr>
            <a:r>
              <a:rPr lang="en-US" sz="17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17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Cartesian Graphics Coordinates in </a:t>
            </a:r>
            <a:r>
              <a:rPr lang="en-US" sz="3600" dirty="0" err="1" smtClean="0"/>
              <a:t>Ecere</a:t>
            </a:r>
            <a:endParaRPr lang="en-US" sz="3600" dirty="0"/>
          </a:p>
        </p:txBody>
      </p:sp>
      <p:pic>
        <p:nvPicPr>
          <p:cNvPr id="3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828800" y="1230868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cxnSp>
        <p:nvCxnSpPr>
          <p:cNvPr id="8" name="Straight Arrow Connector 7"/>
          <p:cNvCxnSpPr/>
          <p:nvPr/>
        </p:nvCxnSpPr>
        <p:spPr>
          <a:xfrm rot="10800000" flipV="1">
            <a:off x="304800" y="1230868"/>
            <a:ext cx="1524000" cy="914400"/>
          </a:xfrm>
          <a:prstGeom prst="straightConnector1">
            <a:avLst/>
          </a:prstGeom>
          <a:ln w="38100"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905000" y="1459469"/>
            <a:ext cx="1676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(x = 0, y = 0)</a:t>
            </a:r>
            <a:endParaRPr lang="en-US" b="1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257800" y="4888468"/>
            <a:ext cx="2209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(x = 567, y = 403)</a:t>
            </a:r>
            <a:endParaRPr lang="en-US" b="1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Multiply 15"/>
          <p:cNvSpPr/>
          <p:nvPr/>
        </p:nvSpPr>
        <p:spPr>
          <a:xfrm>
            <a:off x="7176051" y="5180015"/>
            <a:ext cx="228600" cy="228600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22" name="Straight Arrow Connector 21"/>
          <p:cNvCxnSpPr/>
          <p:nvPr/>
        </p:nvCxnSpPr>
        <p:spPr>
          <a:xfrm rot="10800000">
            <a:off x="1860550" y="1459468"/>
            <a:ext cx="5410200" cy="1588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28600" y="2145268"/>
            <a:ext cx="2209800" cy="29043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12" name="TextBox 11"/>
          <p:cNvSpPr txBox="1"/>
          <p:nvPr/>
        </p:nvSpPr>
        <p:spPr>
          <a:xfrm>
            <a:off x="609600" y="3745468"/>
            <a:ext cx="144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(0, 0)</a:t>
            </a:r>
            <a:endParaRPr lang="en-US" sz="3600" b="1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Multiply 10"/>
          <p:cNvSpPr/>
          <p:nvPr/>
        </p:nvSpPr>
        <p:spPr>
          <a:xfrm>
            <a:off x="400878" y="3593068"/>
            <a:ext cx="361122" cy="321364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 rot="16200000">
            <a:off x="1632466" y="3560802"/>
            <a:ext cx="1981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vi-VN" dirty="0" smtClean="0">
                <a:solidFill>
                  <a:srgbClr val="FF0000"/>
                </a:solidFill>
              </a:rPr>
              <a:t>clientSize.h</a:t>
            </a:r>
            <a:r>
              <a:rPr lang="en-US" dirty="0" smtClean="0">
                <a:solidFill>
                  <a:srgbClr val="FF0000"/>
                </a:solidFill>
              </a:rPr>
              <a:t> (404)</a:t>
            </a:r>
            <a:endParaRPr lang="vi-VN" dirty="0" smtClean="0">
              <a:solidFill>
                <a:srgbClr val="FF0000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3962400" y="1611869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vi-VN" dirty="0" smtClean="0">
                <a:solidFill>
                  <a:srgbClr val="FF0000"/>
                </a:solidFill>
              </a:rPr>
              <a:t>clientSize.w </a:t>
            </a:r>
            <a:r>
              <a:rPr lang="en-US" dirty="0" smtClean="0">
                <a:solidFill>
                  <a:srgbClr val="FF0000"/>
                </a:solidFill>
              </a:rPr>
              <a:t>(568)</a:t>
            </a:r>
            <a:endParaRPr lang="vi-VN" dirty="0" smtClean="0">
              <a:solidFill>
                <a:srgbClr val="FF0000"/>
              </a:solidFill>
            </a:endParaRPr>
          </a:p>
        </p:txBody>
      </p:sp>
      <p:cxnSp>
        <p:nvCxnSpPr>
          <p:cNvPr id="18" name="Straight Arrow Connector 17"/>
          <p:cNvCxnSpPr/>
          <p:nvPr/>
        </p:nvCxnSpPr>
        <p:spPr>
          <a:xfrm rot="5400000">
            <a:off x="-53010" y="3366677"/>
            <a:ext cx="3846443" cy="6626"/>
          </a:xfrm>
          <a:prstGeom prst="straightConnector1">
            <a:avLst/>
          </a:prstGeom>
          <a:ln w="41275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6853536" y="1764268"/>
            <a:ext cx="461665" cy="533400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6858000" y="1459468"/>
            <a:ext cx="381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</a:rPr>
              <a:t>x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981200" y="4659868"/>
            <a:ext cx="381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</a:rPr>
              <a:t>y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1066800" y="5562600"/>
            <a:ext cx="7489486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00" dirty="0" smtClean="0"/>
              <a:t>As they relate to:</a:t>
            </a:r>
          </a:p>
          <a:p>
            <a:r>
              <a:rPr lang="en-US" sz="2200" dirty="0" smtClean="0"/>
              <a:t>- Positioning controls inside a parent window</a:t>
            </a:r>
          </a:p>
          <a:p>
            <a:r>
              <a:rPr lang="en-US" sz="2200" dirty="0" smtClean="0"/>
              <a:t>- Drawing graphics onto the surface passed through </a:t>
            </a:r>
            <a:r>
              <a:rPr lang="en-US" sz="2200" b="1" i="1" dirty="0" err="1" smtClean="0">
                <a:latin typeface="Courier New" pitchFamily="49" charset="0"/>
                <a:cs typeface="Courier New" pitchFamily="49" charset="0"/>
              </a:rPr>
              <a:t>OnRedraw</a:t>
            </a:r>
            <a:endParaRPr lang="en-US" sz="2200" b="1" i="1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0" name="Straight Arrow Connector 9"/>
          <p:cNvCxnSpPr/>
          <p:nvPr/>
        </p:nvCxnSpPr>
        <p:spPr>
          <a:xfrm rot="16200000" flipH="1">
            <a:off x="1828800" y="1535668"/>
            <a:ext cx="914400" cy="304800"/>
          </a:xfrm>
          <a:prstGeom prst="straightConnector1">
            <a:avLst/>
          </a:prstGeom>
          <a:ln w="38100"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/>
          <p:nvPr/>
        </p:nvCxnSpPr>
        <p:spPr>
          <a:xfrm rot="10800000">
            <a:off x="1828800" y="5498068"/>
            <a:ext cx="5486400" cy="1588"/>
          </a:xfrm>
          <a:prstGeom prst="straightConnector1">
            <a:avLst/>
          </a:prstGeom>
          <a:ln w="38100">
            <a:solidFill>
              <a:schemeClr val="accent2">
                <a:lumMod val="60000"/>
                <a:lumOff val="40000"/>
              </a:schemeClr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/>
          <p:nvPr/>
        </p:nvCxnSpPr>
        <p:spPr>
          <a:xfrm rot="5400000">
            <a:off x="5489713" y="3284956"/>
            <a:ext cx="4114802" cy="6627"/>
          </a:xfrm>
          <a:prstGeom prst="straightConnector1">
            <a:avLst/>
          </a:prstGeom>
          <a:ln w="41275">
            <a:solidFill>
              <a:schemeClr val="accent2">
                <a:lumMod val="60000"/>
                <a:lumOff val="40000"/>
              </a:schemeClr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/>
          <p:cNvSpPr txBox="1"/>
          <p:nvPr/>
        </p:nvSpPr>
        <p:spPr>
          <a:xfrm>
            <a:off x="4267200" y="5498068"/>
            <a:ext cx="12890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solidFill>
                  <a:schemeClr val="accent2">
                    <a:lumMod val="75000"/>
                  </a:schemeClr>
                </a:solidFill>
              </a:rPr>
              <a:t>size.w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 (576)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 rot="5400000">
            <a:off x="7177923" y="3214738"/>
            <a:ext cx="12534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solidFill>
                  <a:schemeClr val="accent2">
                    <a:lumMod val="75000"/>
                  </a:schemeClr>
                </a:solidFill>
              </a:rPr>
              <a:t>size.h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 (432)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0" name="Multiply 39"/>
          <p:cNvSpPr/>
          <p:nvPr/>
        </p:nvSpPr>
        <p:spPr>
          <a:xfrm>
            <a:off x="2667000" y="2362200"/>
            <a:ext cx="361122" cy="321364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3048000" y="2209800"/>
            <a:ext cx="33934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Bitmap drawn at (x = 100, y = 100)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State Based Keyboard Input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sz="1800" dirty="0" smtClean="0">
                <a:latin typeface="+mj-lt"/>
                <a:cs typeface="Courier New" pitchFamily="49" charset="0"/>
              </a:rPr>
              <a:t>State based keyboard input has advantages for games type applications:</a:t>
            </a:r>
          </a:p>
          <a:p>
            <a:r>
              <a:rPr lang="en-US" sz="1800" dirty="0" smtClean="0">
                <a:latin typeface="+mj-lt"/>
                <a:cs typeface="Courier New" pitchFamily="49" charset="0"/>
              </a:rPr>
              <a:t>It allows to detect whether </a:t>
            </a:r>
            <a:r>
              <a:rPr lang="en-US" sz="1800" b="1" dirty="0" smtClean="0">
                <a:latin typeface="+mj-lt"/>
                <a:cs typeface="Courier New" pitchFamily="49" charset="0"/>
              </a:rPr>
              <a:t>multiple keys</a:t>
            </a:r>
            <a:r>
              <a:rPr lang="en-US" sz="1800" dirty="0" smtClean="0">
                <a:latin typeface="+mj-lt"/>
                <a:cs typeface="Courier New" pitchFamily="49" charset="0"/>
              </a:rPr>
              <a:t> are pressed at the </a:t>
            </a:r>
            <a:r>
              <a:rPr lang="en-US" sz="1800" b="1" dirty="0" smtClean="0">
                <a:latin typeface="+mj-lt"/>
                <a:cs typeface="Courier New" pitchFamily="49" charset="0"/>
              </a:rPr>
              <a:t>same time</a:t>
            </a:r>
            <a:r>
              <a:rPr lang="en-US" sz="1800" dirty="0" smtClean="0">
                <a:latin typeface="+mj-lt"/>
                <a:cs typeface="Courier New" pitchFamily="49" charset="0"/>
              </a:rPr>
              <a:t>.</a:t>
            </a:r>
          </a:p>
          <a:p>
            <a:r>
              <a:rPr lang="en-US" sz="1800" dirty="0" smtClean="0">
                <a:latin typeface="+mj-lt"/>
                <a:cs typeface="Courier New" pitchFamily="49" charset="0"/>
              </a:rPr>
              <a:t>It is </a:t>
            </a:r>
            <a:r>
              <a:rPr lang="en-US" sz="1800" b="1" dirty="0" smtClean="0">
                <a:latin typeface="+mj-lt"/>
                <a:cs typeface="Courier New" pitchFamily="49" charset="0"/>
              </a:rPr>
              <a:t>not affected </a:t>
            </a:r>
            <a:r>
              <a:rPr lang="en-US" sz="1800" dirty="0" smtClean="0">
                <a:latin typeface="+mj-lt"/>
                <a:cs typeface="Courier New" pitchFamily="49" charset="0"/>
              </a:rPr>
              <a:t>by the </a:t>
            </a:r>
            <a:r>
              <a:rPr lang="en-US" sz="1800" b="1" dirty="0" smtClean="0">
                <a:latin typeface="+mj-lt"/>
                <a:cs typeface="Courier New" pitchFamily="49" charset="0"/>
              </a:rPr>
              <a:t>repeat delay </a:t>
            </a:r>
            <a:r>
              <a:rPr lang="en-US" sz="1800" dirty="0" smtClean="0">
                <a:latin typeface="+mj-lt"/>
                <a:cs typeface="Courier New" pitchFamily="49" charset="0"/>
              </a:rPr>
              <a:t>and </a:t>
            </a:r>
            <a:r>
              <a:rPr lang="en-US" sz="1800" b="1" dirty="0" smtClean="0">
                <a:latin typeface="+mj-lt"/>
                <a:cs typeface="Courier New" pitchFamily="49" charset="0"/>
              </a:rPr>
              <a:t>repeat rate</a:t>
            </a:r>
            <a:r>
              <a:rPr lang="en-US" sz="1800" dirty="0" smtClean="0">
                <a:latin typeface="+mj-lt"/>
                <a:cs typeface="Courier New" pitchFamily="49" charset="0"/>
              </a:rPr>
              <a:t>, unlike for </a:t>
            </a:r>
            <a:r>
              <a:rPr lang="en-US" sz="1800" dirty="0" err="1" smtClean="0">
                <a:latin typeface="+mj-lt"/>
                <a:cs typeface="Courier New" pitchFamily="49" charset="0"/>
              </a:rPr>
              <a:t>OnKeyHit</a:t>
            </a:r>
            <a:endParaRPr lang="en-US" sz="1800" dirty="0" smtClean="0">
              <a:latin typeface="+mj-lt"/>
              <a:cs typeface="Courier New" pitchFamily="49" charset="0"/>
            </a:endParaRPr>
          </a:p>
          <a:p>
            <a:r>
              <a:rPr lang="en-US" sz="1800" dirty="0" smtClean="0">
                <a:latin typeface="+mj-lt"/>
                <a:cs typeface="Courier New" pitchFamily="49" charset="0"/>
              </a:rPr>
              <a:t>It can fit in nicely with the timing model and player displacement</a:t>
            </a:r>
          </a:p>
          <a:p>
            <a:r>
              <a:rPr lang="en-US" sz="1800" dirty="0" smtClean="0">
                <a:latin typeface="+mj-lt"/>
                <a:cs typeface="Courier New" pitchFamily="49" charset="0"/>
              </a:rPr>
              <a:t>Most 3D environment games such as First Person Shooters use state based input</a:t>
            </a:r>
          </a:p>
          <a:p>
            <a:pPr>
              <a:buNone/>
            </a:pPr>
            <a:r>
              <a:rPr lang="en-US" sz="1800" dirty="0" err="1" smtClean="0">
                <a:latin typeface="+mj-lt"/>
                <a:cs typeface="Courier New" pitchFamily="49" charset="0"/>
              </a:rPr>
              <a:t>Ecere</a:t>
            </a:r>
            <a:r>
              <a:rPr lang="en-US" sz="1800" dirty="0" smtClean="0">
                <a:latin typeface="+mj-lt"/>
                <a:cs typeface="Courier New" pitchFamily="49" charset="0"/>
              </a:rPr>
              <a:t> provides State Based Keyboard Input through the </a:t>
            </a:r>
            <a:r>
              <a:rPr lang="en-US" sz="1800" b="1" dirty="0" err="1" smtClean="0">
                <a:latin typeface="+mj-lt"/>
                <a:cs typeface="Courier New" pitchFamily="49" charset="0"/>
              </a:rPr>
              <a:t>GetKeyState</a:t>
            </a:r>
            <a:r>
              <a:rPr lang="en-US" sz="1800" dirty="0" smtClean="0">
                <a:latin typeface="+mj-lt"/>
                <a:cs typeface="Courier New" pitchFamily="49" charset="0"/>
              </a:rPr>
              <a:t> method of the </a:t>
            </a:r>
            <a:r>
              <a:rPr lang="en-US" sz="1800" b="1" dirty="0" err="1" smtClean="0">
                <a:latin typeface="+mj-lt"/>
                <a:cs typeface="Courier New" pitchFamily="49" charset="0"/>
              </a:rPr>
              <a:t>GuiApplication</a:t>
            </a:r>
            <a:r>
              <a:rPr lang="en-US" sz="1800" dirty="0" smtClean="0">
                <a:latin typeface="+mj-lt"/>
                <a:cs typeface="Courier New" pitchFamily="49" charset="0"/>
              </a:rPr>
              <a:t> class:</a:t>
            </a:r>
          </a:p>
          <a:p>
            <a:pPr>
              <a:buNone/>
            </a:pPr>
            <a:endParaRPr lang="en-US" sz="1600" dirty="0" smtClean="0">
              <a:solidFill>
                <a:srgbClr val="0070C0"/>
              </a:solidFill>
              <a:latin typeface="+mj-lt"/>
              <a:cs typeface="Courier New" pitchFamily="49" charset="0"/>
            </a:endParaRPr>
          </a:p>
          <a:p>
            <a:pPr>
              <a:buNone/>
            </a:pPr>
            <a:r>
              <a:rPr lang="en-US" sz="2300" b="1" dirty="0" err="1" smtClean="0">
                <a:solidFill>
                  <a:srgbClr val="0070C0"/>
                </a:solidFill>
                <a:latin typeface="+mj-lt"/>
                <a:cs typeface="Courier New" pitchFamily="49" charset="0"/>
              </a:rPr>
              <a:t>bool</a:t>
            </a:r>
            <a:r>
              <a:rPr lang="en-US" sz="2300" dirty="0" smtClean="0">
                <a:latin typeface="+mj-lt"/>
                <a:cs typeface="Courier New" pitchFamily="49" charset="0"/>
              </a:rPr>
              <a:t> </a:t>
            </a:r>
            <a:r>
              <a:rPr lang="en-US" sz="2300" dirty="0" err="1" smtClean="0">
                <a:latin typeface="+mj-lt"/>
                <a:cs typeface="Courier New" pitchFamily="49" charset="0"/>
              </a:rPr>
              <a:t>GetKeyState</a:t>
            </a:r>
            <a:r>
              <a:rPr lang="en-US" sz="2300" dirty="0" smtClean="0">
                <a:latin typeface="+mj-lt"/>
                <a:cs typeface="Courier New" pitchFamily="49" charset="0"/>
              </a:rPr>
              <a:t>(Key </a:t>
            </a:r>
            <a:r>
              <a:rPr lang="en-US" sz="2300" dirty="0" err="1" smtClean="0">
                <a:latin typeface="+mj-lt"/>
                <a:cs typeface="Courier New" pitchFamily="49" charset="0"/>
              </a:rPr>
              <a:t>key</a:t>
            </a:r>
            <a:r>
              <a:rPr lang="en-US" sz="2300" dirty="0" smtClean="0">
                <a:latin typeface="+mj-lt"/>
                <a:cs typeface="Courier New" pitchFamily="49" charset="0"/>
              </a:rPr>
              <a:t>)	</a:t>
            </a:r>
            <a:r>
              <a:rPr lang="en-US" sz="2100" dirty="0" err="1" smtClean="0">
                <a:latin typeface="+mj-lt"/>
                <a:cs typeface="Courier New" pitchFamily="49" charset="0"/>
              </a:rPr>
              <a:t>GetKeyState</a:t>
            </a:r>
            <a:r>
              <a:rPr lang="en-US" sz="2100" dirty="0" smtClean="0">
                <a:latin typeface="+mj-lt"/>
                <a:cs typeface="Courier New" pitchFamily="49" charset="0"/>
              </a:rPr>
              <a:t> returns true if the key is pressed down.</a:t>
            </a:r>
          </a:p>
          <a:p>
            <a:pPr>
              <a:buNone/>
            </a:pPr>
            <a:endParaRPr lang="en-US" sz="1600" dirty="0" smtClean="0">
              <a:latin typeface="+mj-lt"/>
              <a:cs typeface="Courier New" pitchFamily="49" charset="0"/>
            </a:endParaRPr>
          </a:p>
          <a:p>
            <a:pPr>
              <a:buNone/>
            </a:pPr>
            <a:r>
              <a:rPr lang="en-US" sz="1800" dirty="0" smtClean="0">
                <a:latin typeface="+mj-lt"/>
                <a:cs typeface="Courier New" pitchFamily="49" charset="0"/>
              </a:rPr>
              <a:t>A good place to check for Keyboard states is in an override of the </a:t>
            </a:r>
            <a:r>
              <a:rPr lang="en-US" sz="1800" b="1" dirty="0" err="1" smtClean="0">
                <a:latin typeface="+mj-lt"/>
                <a:cs typeface="Courier New" pitchFamily="49" charset="0"/>
              </a:rPr>
              <a:t>GuiApplication</a:t>
            </a:r>
            <a:r>
              <a:rPr lang="en-US" sz="1800" b="1" dirty="0" smtClean="0">
                <a:latin typeface="+mj-lt"/>
                <a:cs typeface="Courier New" pitchFamily="49" charset="0"/>
              </a:rPr>
              <a:t>::Cycle</a:t>
            </a:r>
            <a:r>
              <a:rPr lang="en-US" sz="1800" dirty="0" smtClean="0">
                <a:latin typeface="+mj-lt"/>
                <a:cs typeface="Courier New" pitchFamily="49" charset="0"/>
              </a:rPr>
              <a:t> method. First, a class</a:t>
            </a:r>
          </a:p>
          <a:p>
            <a:pPr>
              <a:buNone/>
            </a:pPr>
            <a:r>
              <a:rPr lang="en-US" sz="1800" dirty="0" smtClean="0">
                <a:latin typeface="+mj-lt"/>
                <a:cs typeface="Courier New" pitchFamily="49" charset="0"/>
              </a:rPr>
              <a:t>must be derived from </a:t>
            </a:r>
            <a:r>
              <a:rPr lang="en-US" sz="1800" b="1" dirty="0" err="1" smtClean="0">
                <a:latin typeface="+mj-lt"/>
                <a:cs typeface="Courier New" pitchFamily="49" charset="0"/>
              </a:rPr>
              <a:t>GuiApplication</a:t>
            </a:r>
            <a:r>
              <a:rPr lang="en-US" sz="1800" dirty="0" smtClean="0">
                <a:latin typeface="+mj-lt"/>
                <a:cs typeface="Courier New" pitchFamily="49" charset="0"/>
              </a:rPr>
              <a:t>:</a:t>
            </a:r>
          </a:p>
          <a:p>
            <a:pPr>
              <a:buNone/>
            </a:pPr>
            <a:endParaRPr lang="en-US" sz="1600" dirty="0" smtClean="0">
              <a:latin typeface="+mj-lt"/>
              <a:cs typeface="Courier New" pitchFamily="49" charset="0"/>
            </a:endParaRPr>
          </a:p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SampleApp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: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GuiApplication</a:t>
            </a: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timerResolution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8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60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 </a:t>
            </a:r>
            <a:r>
              <a:rPr lang="en-US" sz="18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Increase timer resolution for smoother movement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Cycle(</a:t>
            </a:r>
            <a:r>
              <a:rPr lang="en-US" sz="18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idle)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8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moved =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false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8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*** Check KB input and process player movement here ***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!moved; </a:t>
            </a:r>
            <a:r>
              <a:rPr lang="en-US" sz="18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Return true to free CPU cycles if nothing happened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}</a:t>
            </a:r>
            <a:endParaRPr lang="en-US" sz="1800" b="1" dirty="0" smtClean="0">
              <a:solidFill>
                <a:srgbClr val="0070C0"/>
              </a:solidFill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Time/Key State based movement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447800"/>
            <a:ext cx="9677400" cy="4525963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sz="2300" dirty="0" smtClean="0">
                <a:latin typeface="+mj-lt"/>
                <a:cs typeface="Courier New" pitchFamily="49" charset="0"/>
              </a:rPr>
              <a:t>We’ll base our player displacement on the elapsed time.</a:t>
            </a:r>
          </a:p>
          <a:p>
            <a:pPr>
              <a:buNone/>
            </a:pPr>
            <a:r>
              <a:rPr lang="en-US" sz="2300" dirty="0" smtClean="0">
                <a:latin typeface="+mj-lt"/>
                <a:cs typeface="Courier New" pitchFamily="49" charset="0"/>
              </a:rPr>
              <a:t>Let’s define a constant in pixels per second:</a:t>
            </a:r>
          </a:p>
          <a:p>
            <a:pPr>
              <a:buNone/>
            </a:pP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define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moveSpeed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= 100.0; </a:t>
            </a:r>
            <a:r>
              <a:rPr lang="en-US" sz="1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100 pixels per seconds</a:t>
            </a:r>
          </a:p>
          <a:p>
            <a:pPr>
              <a:buNone/>
            </a:pP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300" dirty="0" smtClean="0">
                <a:latin typeface="+mj-lt"/>
                <a:cs typeface="Courier New" pitchFamily="49" charset="0"/>
              </a:rPr>
              <a:t>We can add the timing code to our </a:t>
            </a:r>
            <a:r>
              <a:rPr lang="en-US" sz="2300" b="1" dirty="0" smtClean="0">
                <a:latin typeface="+mj-lt"/>
                <a:cs typeface="Courier New" pitchFamily="49" charset="0"/>
              </a:rPr>
              <a:t>Cycle</a:t>
            </a:r>
            <a:r>
              <a:rPr lang="en-US" sz="2300" dirty="0" smtClean="0">
                <a:latin typeface="+mj-lt"/>
                <a:cs typeface="Courier New" pitchFamily="49" charset="0"/>
              </a:rPr>
              <a:t>() method:</a:t>
            </a:r>
          </a:p>
          <a:p>
            <a:pPr>
              <a:buNone/>
            </a:pPr>
            <a:endParaRPr lang="en-US" sz="16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static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Time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lastTime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Time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GetTime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(),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diffTime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= time -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lastTime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	</a:t>
            </a:r>
            <a:r>
              <a:rPr lang="en-US" sz="1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Compute the elapsed time</a:t>
            </a:r>
          </a:p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diffTime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&gt;=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/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moveSpeed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)	</a:t>
            </a:r>
            <a:r>
              <a:rPr lang="en-US" sz="1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 // Don’t process if we haven’t moved by at least 1 pixel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(selected)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GetKeyState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(left))  {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selected.x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-=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diffTime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*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100 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-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0.5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moved =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	  if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GetKeyState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(right)) {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selected.x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+=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diffTime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*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      moved =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GetKeyState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(up))    {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selected.y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-=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diffTime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*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100 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-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 0.5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moved =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GetKeyState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(down))  {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selected.y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+=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diffTime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* </a:t>
            </a:r>
            <a:r>
              <a:rPr lang="en-US" sz="16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100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      moved =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(moved)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mainWindow.Update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6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null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dirty="0" err="1" smtClean="0">
                <a:latin typeface="Courier New" pitchFamily="49" charset="0"/>
                <a:cs typeface="Courier New" pitchFamily="49" charset="0"/>
              </a:rPr>
              <a:t>lastTime</a:t>
            </a: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 = time;</a:t>
            </a:r>
            <a:r>
              <a:rPr lang="en-US" sz="16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	// Save the time to use for the next elapsed time computation</a:t>
            </a:r>
          </a:p>
          <a:p>
            <a:pPr>
              <a:buNone/>
            </a:pPr>
            <a:r>
              <a:rPr lang="en-US" sz="1600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Where in the code to draw graphics?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MainWindow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: Window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text = </a:t>
            </a:r>
            <a:r>
              <a:rPr lang="en-US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"Bitmap Demo"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background = black;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borderStyle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sizable;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hasMaximize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hasMinimize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hasClose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size = {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576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432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};</a:t>
            </a:r>
          </a:p>
          <a:p>
            <a:pPr>
              <a:buNone/>
            </a:pPr>
            <a:endParaRPr lang="en-US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OnRedraw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(Surface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surface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		</a:t>
            </a:r>
            <a:r>
              <a:rPr lang="en-US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*** Here, with the Surface object! ***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MainWindow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mainWindow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{};</a:t>
            </a: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can I do with a Surface?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1524000"/>
            <a:ext cx="8763000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u="sng" dirty="0" smtClean="0"/>
              <a:t>Properties: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 err="1" smtClean="0"/>
              <a:t>ColorAlpha</a:t>
            </a:r>
            <a:r>
              <a:rPr lang="en-US" dirty="0" smtClean="0"/>
              <a:t> </a:t>
            </a:r>
            <a:r>
              <a:rPr lang="en-US" b="1" dirty="0" smtClean="0"/>
              <a:t>foreground</a:t>
            </a:r>
            <a:r>
              <a:rPr lang="en-US" dirty="0" smtClean="0"/>
              <a:t>			Change the color of lines, pixels and text</a:t>
            </a:r>
          </a:p>
          <a:p>
            <a:r>
              <a:rPr lang="en-US" dirty="0" smtClean="0"/>
              <a:t>   </a:t>
            </a:r>
            <a:r>
              <a:rPr lang="en-US" dirty="0" err="1" smtClean="0"/>
              <a:t>ColorAlpha</a:t>
            </a:r>
            <a:r>
              <a:rPr lang="en-US" dirty="0" smtClean="0"/>
              <a:t> </a:t>
            </a:r>
            <a:r>
              <a:rPr lang="en-US" b="1" dirty="0" smtClean="0"/>
              <a:t>background</a:t>
            </a:r>
            <a:r>
              <a:rPr lang="en-US" dirty="0" smtClean="0"/>
              <a:t>			Change the color of filled areas and clear</a:t>
            </a:r>
          </a:p>
          <a:p>
            <a:r>
              <a:rPr lang="en-US" dirty="0" smtClean="0"/>
              <a:t>   Font </a:t>
            </a:r>
            <a:r>
              <a:rPr lang="en-US" b="1" dirty="0" err="1" smtClean="0"/>
              <a:t>font</a:t>
            </a:r>
            <a:r>
              <a:rPr lang="en-US" dirty="0" smtClean="0"/>
              <a:t>				Change the text font</a:t>
            </a:r>
          </a:p>
          <a:p>
            <a:endParaRPr lang="en-US" dirty="0" smtClean="0"/>
          </a:p>
          <a:p>
            <a:r>
              <a:rPr lang="en-US" i="1" u="sng" dirty="0" smtClean="0"/>
              <a:t>The Basics:</a:t>
            </a:r>
          </a:p>
          <a:p>
            <a:r>
              <a:rPr lang="en-US" dirty="0" smtClean="0"/>
              <a:t>   </a:t>
            </a:r>
            <a:r>
              <a:rPr lang="en-US" b="1" dirty="0" smtClean="0">
                <a:solidFill>
                  <a:srgbClr val="0070C0"/>
                </a:solidFill>
              </a:rPr>
              <a:t>void</a:t>
            </a:r>
            <a:r>
              <a:rPr lang="en-US" dirty="0" smtClean="0"/>
              <a:t> </a:t>
            </a:r>
            <a:r>
              <a:rPr lang="en-US" b="1" dirty="0" smtClean="0"/>
              <a:t>Clear</a:t>
            </a:r>
            <a:r>
              <a:rPr lang="en-US" dirty="0" smtClean="0"/>
              <a:t>(</a:t>
            </a:r>
            <a:r>
              <a:rPr lang="en-US" dirty="0" err="1" smtClean="0"/>
              <a:t>ClearType</a:t>
            </a:r>
            <a:r>
              <a:rPr lang="en-US" dirty="0" smtClean="0"/>
              <a:t> type)			Clear the surface</a:t>
            </a:r>
          </a:p>
          <a:p>
            <a:r>
              <a:rPr lang="en-US" b="1" dirty="0" smtClean="0">
                <a:solidFill>
                  <a:srgbClr val="0070C0"/>
                </a:solidFill>
              </a:rPr>
              <a:t>   void</a:t>
            </a:r>
            <a:r>
              <a:rPr lang="en-US" dirty="0" smtClean="0"/>
              <a:t> </a:t>
            </a:r>
            <a:r>
              <a:rPr lang="en-US" b="1" dirty="0" err="1" smtClean="0"/>
              <a:t>PutPixel</a:t>
            </a:r>
            <a:r>
              <a:rPr lang="en-US" dirty="0" smtClean="0"/>
              <a:t>(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b="1" dirty="0" smtClean="0">
                <a:solidFill>
                  <a:srgbClr val="0070C0"/>
                </a:solidFill>
              </a:rPr>
              <a:t> </a:t>
            </a:r>
            <a:r>
              <a:rPr lang="en-US" dirty="0" smtClean="0"/>
              <a:t>x,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y)			Draw pixel by pixel</a:t>
            </a:r>
          </a:p>
          <a:p>
            <a:r>
              <a:rPr lang="en-US" dirty="0" smtClean="0"/>
              <a:t>   </a:t>
            </a:r>
            <a:r>
              <a:rPr lang="en-US" b="1" dirty="0" smtClean="0">
                <a:solidFill>
                  <a:srgbClr val="0070C0"/>
                </a:solidFill>
              </a:rPr>
              <a:t>void</a:t>
            </a:r>
            <a:r>
              <a:rPr lang="en-US" dirty="0" smtClean="0"/>
              <a:t> </a:t>
            </a:r>
            <a:r>
              <a:rPr lang="en-US" b="1" dirty="0" err="1" smtClean="0"/>
              <a:t>DrawLine</a:t>
            </a:r>
            <a:r>
              <a:rPr lang="en-US" dirty="0" smtClean="0"/>
              <a:t>(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x1,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y1,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x2,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y2)	Draw a straight line</a:t>
            </a:r>
          </a:p>
          <a:p>
            <a:r>
              <a:rPr lang="en-US" dirty="0" smtClean="0"/>
              <a:t>   </a:t>
            </a:r>
            <a:r>
              <a:rPr lang="en-US" b="1" dirty="0" smtClean="0">
                <a:solidFill>
                  <a:srgbClr val="0070C0"/>
                </a:solidFill>
              </a:rPr>
              <a:t>void</a:t>
            </a:r>
            <a:r>
              <a:rPr lang="en-US" dirty="0" smtClean="0"/>
              <a:t> </a:t>
            </a:r>
            <a:r>
              <a:rPr lang="en-US" b="1" dirty="0" smtClean="0"/>
              <a:t>Rectangle</a:t>
            </a:r>
            <a:r>
              <a:rPr lang="en-US" dirty="0" smtClean="0"/>
              <a:t>(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x1,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y1,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x2,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y2)	Draw a 1 pixel rectangle border</a:t>
            </a:r>
          </a:p>
          <a:p>
            <a:r>
              <a:rPr lang="en-US" dirty="0" smtClean="0"/>
              <a:t>   </a:t>
            </a:r>
            <a:r>
              <a:rPr lang="en-US" b="1" dirty="0" smtClean="0">
                <a:solidFill>
                  <a:srgbClr val="0070C0"/>
                </a:solidFill>
              </a:rPr>
              <a:t>void</a:t>
            </a:r>
            <a:r>
              <a:rPr lang="en-US" dirty="0" smtClean="0"/>
              <a:t> </a:t>
            </a:r>
            <a:r>
              <a:rPr lang="en-US" b="1" dirty="0" smtClean="0"/>
              <a:t>Area</a:t>
            </a:r>
            <a:r>
              <a:rPr lang="en-US" dirty="0" smtClean="0"/>
              <a:t>(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x1,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y1,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x2,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y2)		Draw a filled rectangular area</a:t>
            </a:r>
          </a:p>
          <a:p>
            <a:r>
              <a:rPr lang="en-US" dirty="0" smtClean="0"/>
              <a:t>   </a:t>
            </a:r>
            <a:r>
              <a:rPr lang="en-US" b="1" dirty="0" smtClean="0">
                <a:solidFill>
                  <a:srgbClr val="0070C0"/>
                </a:solidFill>
              </a:rPr>
              <a:t>void </a:t>
            </a:r>
            <a:r>
              <a:rPr lang="en-US" b="1" dirty="0" err="1" smtClean="0"/>
              <a:t>WriteText</a:t>
            </a:r>
            <a:r>
              <a:rPr lang="en-US" dirty="0" smtClean="0"/>
              <a:t>(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b="1" dirty="0" smtClean="0">
                <a:solidFill>
                  <a:srgbClr val="0070C0"/>
                </a:solidFill>
              </a:rPr>
              <a:t> </a:t>
            </a:r>
            <a:r>
              <a:rPr lang="en-US" dirty="0" smtClean="0"/>
              <a:t>x,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y, </a:t>
            </a:r>
            <a:r>
              <a:rPr lang="en-US" b="1" dirty="0" smtClean="0">
                <a:solidFill>
                  <a:srgbClr val="0070C0"/>
                </a:solidFill>
              </a:rPr>
              <a:t>char</a:t>
            </a:r>
            <a:r>
              <a:rPr lang="en-US" dirty="0" smtClean="0"/>
              <a:t> * text,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len</a:t>
            </a:r>
            <a:r>
              <a:rPr lang="en-US" dirty="0" smtClean="0"/>
              <a:t>)	Display text 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i="1" u="sng" dirty="0" smtClean="0"/>
              <a:t>Draw Bitmaps:</a:t>
            </a:r>
          </a:p>
          <a:p>
            <a:r>
              <a:rPr lang="en-US" b="1" dirty="0" smtClean="0">
                <a:solidFill>
                  <a:srgbClr val="0070C0"/>
                </a:solidFill>
              </a:rPr>
              <a:t>   void</a:t>
            </a:r>
            <a:r>
              <a:rPr lang="en-US" dirty="0" smtClean="0"/>
              <a:t> </a:t>
            </a:r>
            <a:r>
              <a:rPr lang="en-US" b="1" dirty="0" err="1" smtClean="0"/>
              <a:t>Blit</a:t>
            </a:r>
            <a:r>
              <a:rPr lang="en-US" dirty="0" smtClean="0"/>
              <a:t>(Bitmap </a:t>
            </a:r>
            <a:r>
              <a:rPr lang="en-US" dirty="0" err="1" smtClean="0"/>
              <a:t>src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dx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dy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sx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sy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w,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h)</a:t>
            </a:r>
          </a:p>
          <a:p>
            <a:r>
              <a:rPr lang="en-US" dirty="0" smtClean="0"/>
              <a:t>   </a:t>
            </a:r>
            <a:r>
              <a:rPr lang="en-US" b="1" dirty="0" smtClean="0">
                <a:solidFill>
                  <a:srgbClr val="0070C0"/>
                </a:solidFill>
              </a:rPr>
              <a:t>void</a:t>
            </a:r>
            <a:r>
              <a:rPr lang="en-US" dirty="0" smtClean="0"/>
              <a:t> </a:t>
            </a:r>
            <a:r>
              <a:rPr lang="en-US" b="1" dirty="0" smtClean="0"/>
              <a:t>Stretch</a:t>
            </a:r>
            <a:r>
              <a:rPr lang="en-US" dirty="0" smtClean="0"/>
              <a:t>(Bitmap </a:t>
            </a:r>
            <a:r>
              <a:rPr lang="en-US" dirty="0" err="1" smtClean="0"/>
              <a:t>src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dx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dy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sx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sy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w,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h,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sw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sh</a:t>
            </a:r>
            <a:r>
              <a:rPr lang="en-US" dirty="0" smtClean="0"/>
              <a:t>)</a:t>
            </a:r>
          </a:p>
          <a:p>
            <a:r>
              <a:rPr lang="en-US" dirty="0" smtClean="0"/>
              <a:t>   </a:t>
            </a:r>
            <a:r>
              <a:rPr lang="en-US" b="1" dirty="0" smtClean="0">
                <a:solidFill>
                  <a:srgbClr val="0070C0"/>
                </a:solidFill>
              </a:rPr>
              <a:t>void</a:t>
            </a:r>
            <a:r>
              <a:rPr lang="en-US" dirty="0" smtClean="0"/>
              <a:t> </a:t>
            </a:r>
            <a:r>
              <a:rPr lang="en-US" b="1" dirty="0" smtClean="0"/>
              <a:t>Filter</a:t>
            </a:r>
            <a:r>
              <a:rPr lang="en-US" dirty="0" smtClean="0"/>
              <a:t>(Bitmap </a:t>
            </a:r>
            <a:r>
              <a:rPr lang="en-US" dirty="0" err="1" smtClean="0"/>
              <a:t>src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dx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dy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sx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sy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w,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h,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sw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sh</a:t>
            </a:r>
            <a:r>
              <a:rPr lang="en-US" dirty="0" smtClean="0"/>
              <a:t>)</a:t>
            </a:r>
          </a:p>
          <a:p>
            <a:r>
              <a:rPr lang="en-US" dirty="0" smtClean="0"/>
              <a:t>   </a:t>
            </a:r>
            <a:r>
              <a:rPr lang="en-US" b="1" dirty="0" smtClean="0">
                <a:solidFill>
                  <a:srgbClr val="0070C0"/>
                </a:solidFill>
              </a:rPr>
              <a:t>void</a:t>
            </a:r>
            <a:r>
              <a:rPr lang="en-US" dirty="0" smtClean="0"/>
              <a:t> </a:t>
            </a:r>
            <a:r>
              <a:rPr lang="en-US" b="1" dirty="0" smtClean="0"/>
              <a:t>Tile</a:t>
            </a:r>
            <a:r>
              <a:rPr lang="en-US" dirty="0" smtClean="0"/>
              <a:t>(Bitmap </a:t>
            </a:r>
            <a:r>
              <a:rPr lang="en-US" dirty="0" err="1" smtClean="0"/>
              <a:t>src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dx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</a:t>
            </a:r>
            <a:r>
              <a:rPr lang="en-US" dirty="0" err="1" smtClean="0"/>
              <a:t>dy</a:t>
            </a:r>
            <a:r>
              <a:rPr lang="en-US" dirty="0" smtClean="0"/>
              <a:t>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w, </a:t>
            </a:r>
            <a:r>
              <a:rPr lang="en-US" b="1" dirty="0" err="1" smtClean="0">
                <a:solidFill>
                  <a:srgbClr val="0070C0"/>
                </a:solidFill>
              </a:rPr>
              <a:t>int</a:t>
            </a:r>
            <a:r>
              <a:rPr lang="en-US" dirty="0" smtClean="0"/>
              <a:t> h)</a:t>
            </a: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Bit </a:t>
            </a:r>
            <a:r>
              <a:rPr lang="en-US" dirty="0" err="1" smtClean="0"/>
              <a:t>Blitting</a:t>
            </a:r>
            <a:r>
              <a:rPr lang="en-US" dirty="0" smtClean="0"/>
              <a:t> our Bitmap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914400" y="1295400"/>
            <a:ext cx="7620000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0070C0"/>
                </a:solidFill>
              </a:rPr>
              <a:t> void</a:t>
            </a:r>
            <a:r>
              <a:rPr lang="en-US" sz="2400" dirty="0" smtClean="0"/>
              <a:t> </a:t>
            </a:r>
            <a:r>
              <a:rPr lang="en-US" sz="2400" b="1" dirty="0" err="1" smtClean="0"/>
              <a:t>Blit</a:t>
            </a:r>
            <a:r>
              <a:rPr lang="en-US" sz="2400" dirty="0" smtClean="0"/>
              <a:t>(Bitmap </a:t>
            </a:r>
            <a:r>
              <a:rPr lang="en-US" sz="2400" dirty="0" err="1" smtClean="0"/>
              <a:t>src</a:t>
            </a:r>
            <a:r>
              <a:rPr lang="en-US" sz="2400" dirty="0" smtClean="0"/>
              <a:t>, </a:t>
            </a:r>
            <a:r>
              <a:rPr lang="en-US" sz="2400" b="1" dirty="0" err="1" smtClean="0">
                <a:solidFill>
                  <a:srgbClr val="0070C0"/>
                </a:solidFill>
              </a:rPr>
              <a:t>int</a:t>
            </a:r>
            <a:r>
              <a:rPr lang="en-US" sz="2400" dirty="0" smtClean="0"/>
              <a:t> </a:t>
            </a:r>
            <a:r>
              <a:rPr lang="en-US" sz="2400" dirty="0" err="1" smtClean="0"/>
              <a:t>dx</a:t>
            </a:r>
            <a:r>
              <a:rPr lang="en-US" sz="2400" dirty="0" smtClean="0"/>
              <a:t>, </a:t>
            </a:r>
            <a:r>
              <a:rPr lang="en-US" sz="2400" b="1" dirty="0" err="1" smtClean="0">
                <a:solidFill>
                  <a:srgbClr val="0070C0"/>
                </a:solidFill>
              </a:rPr>
              <a:t>int</a:t>
            </a:r>
            <a:r>
              <a:rPr lang="en-US" sz="2400" dirty="0" smtClean="0"/>
              <a:t> </a:t>
            </a:r>
            <a:r>
              <a:rPr lang="en-US" sz="2400" dirty="0" err="1" smtClean="0"/>
              <a:t>dy</a:t>
            </a:r>
            <a:r>
              <a:rPr lang="en-US" sz="2400" dirty="0" smtClean="0"/>
              <a:t>, </a:t>
            </a:r>
            <a:r>
              <a:rPr lang="en-US" sz="2400" b="1" dirty="0" err="1" smtClean="0">
                <a:solidFill>
                  <a:srgbClr val="0070C0"/>
                </a:solidFill>
              </a:rPr>
              <a:t>int</a:t>
            </a:r>
            <a:r>
              <a:rPr lang="en-US" sz="2400" dirty="0" smtClean="0"/>
              <a:t> </a:t>
            </a:r>
            <a:r>
              <a:rPr lang="en-US" sz="2400" dirty="0" err="1" smtClean="0"/>
              <a:t>sx</a:t>
            </a:r>
            <a:r>
              <a:rPr lang="en-US" sz="2400" dirty="0" smtClean="0"/>
              <a:t>, </a:t>
            </a:r>
            <a:r>
              <a:rPr lang="en-US" sz="2400" b="1" dirty="0" err="1" smtClean="0">
                <a:solidFill>
                  <a:srgbClr val="0070C0"/>
                </a:solidFill>
              </a:rPr>
              <a:t>int</a:t>
            </a:r>
            <a:r>
              <a:rPr lang="en-US" sz="2400" dirty="0" smtClean="0"/>
              <a:t> </a:t>
            </a:r>
            <a:r>
              <a:rPr lang="en-US" sz="2400" dirty="0" err="1" smtClean="0"/>
              <a:t>sy</a:t>
            </a:r>
            <a:r>
              <a:rPr lang="en-US" sz="2400" dirty="0" smtClean="0"/>
              <a:t>, </a:t>
            </a:r>
            <a:r>
              <a:rPr lang="en-US" sz="2400" b="1" dirty="0" err="1" smtClean="0">
                <a:solidFill>
                  <a:srgbClr val="0070C0"/>
                </a:solidFill>
              </a:rPr>
              <a:t>int</a:t>
            </a:r>
            <a:r>
              <a:rPr lang="en-US" sz="2400" dirty="0" smtClean="0"/>
              <a:t> w, </a:t>
            </a:r>
            <a:r>
              <a:rPr lang="en-US" sz="2400" b="1" dirty="0" err="1" smtClean="0">
                <a:solidFill>
                  <a:srgbClr val="0070C0"/>
                </a:solidFill>
              </a:rPr>
              <a:t>int</a:t>
            </a:r>
            <a:r>
              <a:rPr lang="en-US" sz="2400" dirty="0" smtClean="0"/>
              <a:t> h)</a:t>
            </a:r>
          </a:p>
          <a:p>
            <a:endParaRPr lang="en-US" sz="2400" dirty="0" smtClean="0"/>
          </a:p>
          <a:p>
            <a:r>
              <a:rPr lang="en-US" dirty="0" smtClean="0"/>
              <a:t>The </a:t>
            </a:r>
            <a:r>
              <a:rPr lang="en-US" dirty="0" err="1" smtClean="0"/>
              <a:t>Blit</a:t>
            </a:r>
            <a:r>
              <a:rPr lang="en-US" dirty="0" smtClean="0"/>
              <a:t> function transfers a bitmap image to a surface with a 1:1 pixel ratio, no scaling occurs. 10 pixels in the image will be displayed as 10 pixels on the surface.</a:t>
            </a:r>
          </a:p>
          <a:p>
            <a:r>
              <a:rPr lang="en-US" dirty="0" err="1" smtClean="0"/>
              <a:t>src</a:t>
            </a:r>
            <a:r>
              <a:rPr lang="en-US" dirty="0" smtClean="0"/>
              <a:t>		The source Bitmap image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dx</a:t>
            </a:r>
            <a:r>
              <a:rPr lang="en-US" dirty="0" smtClean="0"/>
              <a:t>, </a:t>
            </a:r>
            <a:r>
              <a:rPr lang="en-US" dirty="0" err="1" smtClean="0"/>
              <a:t>dy</a:t>
            </a:r>
            <a:r>
              <a:rPr lang="en-US" dirty="0" smtClean="0"/>
              <a:t>)		The destination coordinates: where we want to draw 			the image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sx</a:t>
            </a:r>
            <a:r>
              <a:rPr lang="en-US" dirty="0" smtClean="0"/>
              <a:t>, </a:t>
            </a:r>
            <a:r>
              <a:rPr lang="en-US" dirty="0" err="1" smtClean="0"/>
              <a:t>sy</a:t>
            </a:r>
            <a:r>
              <a:rPr lang="en-US" dirty="0" smtClean="0"/>
              <a:t>)		The source coordinates: which part of the image we 			want to display, the upper-left corner where we want 			to take a rectangular block of pixels</a:t>
            </a:r>
          </a:p>
          <a:p>
            <a:r>
              <a:rPr lang="en-US" dirty="0" smtClean="0"/>
              <a:t>(w, h)		The size of the block of pixels to use, there should be 			that many pixels available in the source image starting 			at (</a:t>
            </a:r>
            <a:r>
              <a:rPr lang="en-US" dirty="0" err="1" smtClean="0"/>
              <a:t>sx</a:t>
            </a:r>
            <a:r>
              <a:rPr lang="en-US" dirty="0" smtClean="0"/>
              <a:t>, </a:t>
            </a:r>
            <a:r>
              <a:rPr lang="en-US" dirty="0" err="1" smtClean="0"/>
              <a:t>sy</a:t>
            </a:r>
            <a:r>
              <a:rPr lang="en-US" dirty="0" smtClean="0"/>
              <a:t>)</a:t>
            </a: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sz="2000" b="1" dirty="0" smtClean="0"/>
              <a:t>Example</a:t>
            </a: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i="1" dirty="0" smtClean="0"/>
              <a:t>To draw an entire bitmap hold in an object named ‘</a:t>
            </a:r>
            <a:r>
              <a:rPr lang="en-US" b="1" i="1" dirty="0" smtClean="0"/>
              <a:t>bmp</a:t>
            </a:r>
            <a:r>
              <a:rPr lang="en-US" i="1" dirty="0" smtClean="0"/>
              <a:t>’ at (</a:t>
            </a:r>
            <a:r>
              <a:rPr lang="en-US" b="1" i="1" dirty="0" smtClean="0"/>
              <a:t>100</a:t>
            </a:r>
            <a:r>
              <a:rPr lang="en-US" i="1" dirty="0" smtClean="0"/>
              <a:t>, </a:t>
            </a:r>
            <a:r>
              <a:rPr lang="en-US" b="1" i="1" dirty="0" smtClean="0"/>
              <a:t>100</a:t>
            </a:r>
            <a:r>
              <a:rPr lang="en-US" i="1" dirty="0" smtClean="0"/>
              <a:t>):</a:t>
            </a:r>
          </a:p>
          <a:p>
            <a:r>
              <a:rPr lang="en-US" b="1" dirty="0" err="1" smtClean="0">
                <a:latin typeface="Courier New" pitchFamily="49" charset="0"/>
                <a:cs typeface="Courier New" pitchFamily="49" charset="0"/>
              </a:rPr>
              <a:t>surface.Blit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(bmp, </a:t>
            </a:r>
            <a:r>
              <a:rPr lang="en-US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100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100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b="1" dirty="0" err="1" smtClean="0">
                <a:latin typeface="Courier New" pitchFamily="49" charset="0"/>
                <a:cs typeface="Courier New" pitchFamily="49" charset="0"/>
              </a:rPr>
              <a:t>bmp.width,bmp.height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endParaRPr lang="en-US" sz="2000" dirty="0"/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Loading bitmaps with </a:t>
            </a:r>
            <a:r>
              <a:rPr lang="en-US" dirty="0" err="1" smtClean="0"/>
              <a:t>BitmapResource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MainWindow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: Window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BitmapResource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castleGfx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"castle.png"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window =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this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OnRedraw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(Surface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surface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Bitmap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=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castleGfx.bitmap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(bitmap)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surface.Blit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(bitmap, </a:t>
            </a:r>
            <a:r>
              <a:rPr lang="en-US" sz="18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100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8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100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8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18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   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bitmap.width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bitmap.height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Defining a base Graphical Object Class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BitmapResource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res;	</a:t>
            </a:r>
            <a:r>
              <a:rPr lang="en-US" sz="18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What image to use for it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/>
            </a:r>
            <a:br>
              <a:rPr lang="en-US" sz="1800" dirty="0" smtClean="0">
                <a:latin typeface="Courier New" pitchFamily="49" charset="0"/>
                <a:cs typeface="Courier New" pitchFamily="49" charset="0"/>
              </a:rPr>
            </a:b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Render(Surface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surface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Bitmap bmp = res ?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res.bitmap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: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null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(bmp)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surface.Blit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(bmp,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x,y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8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1800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,bmp.width,bmp.height);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}</a:t>
            </a:r>
          </a:p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public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: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8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x, y;	</a:t>
            </a:r>
            <a:r>
              <a:rPr lang="en-US" sz="1800" b="1" dirty="0" smtClean="0">
                <a:solidFill>
                  <a:srgbClr val="00B050"/>
                </a:solidFill>
                <a:latin typeface="Courier New" pitchFamily="49" charset="0"/>
                <a:cs typeface="Courier New" pitchFamily="49" charset="0"/>
              </a:rPr>
              <a:t>// The position of the object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endParaRPr lang="en-US" sz="1800" b="1" dirty="0" smtClean="0">
              <a:solidFill>
                <a:srgbClr val="0070C0"/>
              </a:solidFill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Let’s derive a few classes!</a:t>
            </a:r>
            <a:endParaRPr lang="en-US" dirty="0"/>
          </a:p>
        </p:txBody>
      </p:sp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7162800" cy="3352799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BitmapResource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peasantGfx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"peasant.png" 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BitmapResource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dragonGfx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"dragon.png" 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BitmapResource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mageGfx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"mage.png" 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BitmapResource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archerGfx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"archer.png" 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BitmapResource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castleGfx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</a:t>
            </a:r>
            <a:r>
              <a:rPr lang="en-US" sz="18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"castle.png" 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};</a:t>
            </a:r>
          </a:p>
          <a:p>
            <a:pPr>
              <a:buNone/>
            </a:pPr>
            <a:endParaRPr lang="en-US" sz="1800" b="1" dirty="0" smtClean="0">
              <a:solidFill>
                <a:srgbClr val="0070C0"/>
              </a:solidFill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Peasant :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res =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peasantGfx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Dragon :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res =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dragonGfx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Mage :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res =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mageGfx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Archer :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res =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archerGfx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class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Castle :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WorldObject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{ res = 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castleGfx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; }</a:t>
            </a:r>
          </a:p>
          <a:p>
            <a:pPr>
              <a:buNone/>
            </a:pP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57200" y="5181600"/>
            <a:ext cx="83058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None/>
            </a:pPr>
            <a:r>
              <a:rPr lang="en-US" sz="2000" dirty="0" smtClean="0">
                <a:cs typeface="Arial" pitchFamily="34" charset="0"/>
              </a:rPr>
              <a:t>Because we will use the resources inside these derived classes, it will be more convenient to declare the resources globally. We’ll take care of associating them with a Window so they get loaded properly in the next slide!</a:t>
            </a: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OnLoadGraphics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en-US" sz="2900" dirty="0" err="1" smtClean="0"/>
              <a:t>OnLoadGraphics</a:t>
            </a:r>
            <a:r>
              <a:rPr lang="en-US" sz="2900" dirty="0" smtClean="0"/>
              <a:t> / </a:t>
            </a:r>
            <a:r>
              <a:rPr lang="en-US" sz="2900" dirty="0" err="1" smtClean="0"/>
              <a:t>OnUnloadGraphics</a:t>
            </a:r>
            <a:r>
              <a:rPr lang="en-US" sz="2900" dirty="0" smtClean="0"/>
              <a:t> are part of the </a:t>
            </a:r>
            <a:r>
              <a:rPr lang="en-US" sz="2900" dirty="0" err="1" smtClean="0"/>
              <a:t>Ecere</a:t>
            </a:r>
            <a:r>
              <a:rPr lang="en-US" sz="2900" dirty="0" smtClean="0"/>
              <a:t> framework for ensuring images are always loaded in</a:t>
            </a:r>
          </a:p>
          <a:p>
            <a:pPr>
              <a:buNone/>
            </a:pPr>
            <a:r>
              <a:rPr lang="en-US" sz="2900" dirty="0" smtClean="0"/>
              <a:t>the right format. To make our life easier, we’ll put all of the bitmap resources handles in an array.</a:t>
            </a:r>
          </a:p>
          <a:p>
            <a:pPr>
              <a:buNone/>
            </a:pP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3400" dirty="0" smtClean="0">
                <a:latin typeface="Courier New" pitchFamily="49" charset="0"/>
                <a:cs typeface="Courier New" pitchFamily="49" charset="0"/>
              </a:rPr>
              <a:t>Array&lt;</a:t>
            </a:r>
            <a:r>
              <a:rPr lang="en-US" sz="3400" dirty="0" err="1" smtClean="0">
                <a:latin typeface="Courier New" pitchFamily="49" charset="0"/>
                <a:cs typeface="Courier New" pitchFamily="49" charset="0"/>
              </a:rPr>
              <a:t>BitmapResource</a:t>
            </a:r>
            <a:r>
              <a:rPr lang="en-US" sz="3400" dirty="0" smtClean="0">
                <a:latin typeface="Courier New" pitchFamily="49" charset="0"/>
                <a:cs typeface="Courier New" pitchFamily="49" charset="0"/>
              </a:rPr>
              <a:t>&gt; </a:t>
            </a:r>
            <a:r>
              <a:rPr lang="en-US" sz="3400" dirty="0" err="1" smtClean="0">
                <a:latin typeface="Courier New" pitchFamily="49" charset="0"/>
                <a:cs typeface="Courier New" pitchFamily="49" charset="0"/>
              </a:rPr>
              <a:t>gfxResources</a:t>
            </a:r>
            <a:r>
              <a:rPr lang="en-US" sz="3400" dirty="0" smtClean="0">
                <a:latin typeface="Courier New" pitchFamily="49" charset="0"/>
                <a:cs typeface="Courier New" pitchFamily="49" charset="0"/>
              </a:rPr>
              <a:t> { [</a:t>
            </a:r>
          </a:p>
          <a:p>
            <a:pPr>
              <a:buNone/>
            </a:pPr>
            <a:r>
              <a:rPr lang="en-US" sz="3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3400" dirty="0" err="1" smtClean="0">
                <a:latin typeface="Courier New" pitchFamily="49" charset="0"/>
                <a:cs typeface="Courier New" pitchFamily="49" charset="0"/>
              </a:rPr>
              <a:t>peasantGfx</a:t>
            </a:r>
            <a:r>
              <a:rPr lang="en-US" sz="3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3400" dirty="0" err="1" smtClean="0">
                <a:latin typeface="Courier New" pitchFamily="49" charset="0"/>
                <a:cs typeface="Courier New" pitchFamily="49" charset="0"/>
              </a:rPr>
              <a:t>dragonGfx</a:t>
            </a:r>
            <a:r>
              <a:rPr lang="en-US" sz="3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3400" dirty="0" err="1" smtClean="0">
                <a:latin typeface="Courier New" pitchFamily="49" charset="0"/>
                <a:cs typeface="Courier New" pitchFamily="49" charset="0"/>
              </a:rPr>
              <a:t>mageGfx</a:t>
            </a:r>
            <a:r>
              <a:rPr lang="en-US" sz="3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3400" dirty="0" err="1" smtClean="0">
                <a:latin typeface="Courier New" pitchFamily="49" charset="0"/>
                <a:cs typeface="Courier New" pitchFamily="49" charset="0"/>
              </a:rPr>
              <a:t>archerGfx</a:t>
            </a:r>
            <a:r>
              <a:rPr lang="en-US" sz="34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3400" dirty="0" err="1" smtClean="0">
                <a:latin typeface="Courier New" pitchFamily="49" charset="0"/>
                <a:cs typeface="Courier New" pitchFamily="49" charset="0"/>
              </a:rPr>
              <a:t>castleGfx</a:t>
            </a:r>
            <a:r>
              <a:rPr lang="en-US" sz="3400" dirty="0" smtClean="0">
                <a:latin typeface="Courier New" pitchFamily="49" charset="0"/>
                <a:cs typeface="Courier New" pitchFamily="49" charset="0"/>
              </a:rPr>
              <a:t> ] };</a:t>
            </a:r>
          </a:p>
          <a:p>
            <a:pPr>
              <a:buNone/>
            </a:pPr>
            <a:endParaRPr lang="en-US" sz="1800" dirty="0" smtClean="0"/>
          </a:p>
          <a:p>
            <a:pPr>
              <a:buNone/>
            </a:pPr>
            <a:r>
              <a:rPr lang="en-US" sz="2900" dirty="0" smtClean="0"/>
              <a:t>Now we can simply loop through that array:</a:t>
            </a:r>
          </a:p>
          <a:p>
            <a:pPr>
              <a:buNone/>
            </a:pPr>
            <a:endParaRPr lang="en-US" sz="2900" dirty="0" smtClean="0"/>
          </a:p>
          <a:p>
            <a:pPr>
              <a:buNone/>
            </a:pPr>
            <a:r>
              <a:rPr lang="en-US" sz="29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bool</a:t>
            </a:r>
            <a:r>
              <a:rPr lang="en-US" sz="29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900" dirty="0" err="1" smtClean="0">
                <a:latin typeface="Courier New" pitchFamily="49" charset="0"/>
                <a:cs typeface="Courier New" pitchFamily="49" charset="0"/>
              </a:rPr>
              <a:t>OnLoadGraphics</a:t>
            </a: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()</a:t>
            </a:r>
          </a:p>
          <a:p>
            <a:pPr>
              <a:buNone/>
            </a:pP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9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for</a:t>
            </a: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(r : </a:t>
            </a:r>
            <a:r>
              <a:rPr lang="en-US" sz="2900" dirty="0" err="1" smtClean="0">
                <a:latin typeface="Courier New" pitchFamily="49" charset="0"/>
                <a:cs typeface="Courier New" pitchFamily="49" charset="0"/>
              </a:rPr>
              <a:t>gfxResources</a:t>
            </a: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2900" dirty="0" err="1" smtClean="0">
                <a:latin typeface="Courier New" pitchFamily="49" charset="0"/>
                <a:cs typeface="Courier New" pitchFamily="49" charset="0"/>
              </a:rPr>
              <a:t>AddResource</a:t>
            </a: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(r);</a:t>
            </a:r>
          </a:p>
          <a:p>
            <a:pPr>
              <a:buNone/>
            </a:pP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9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return true</a:t>
            </a: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None/>
            </a:pP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None/>
            </a:pPr>
            <a:endParaRPr lang="en-US" sz="29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9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void </a:t>
            </a:r>
            <a:r>
              <a:rPr lang="en-US" sz="2900" dirty="0" err="1" smtClean="0">
                <a:latin typeface="Courier New" pitchFamily="49" charset="0"/>
                <a:cs typeface="Courier New" pitchFamily="49" charset="0"/>
              </a:rPr>
              <a:t>OnUnloadGraphics</a:t>
            </a: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()</a:t>
            </a:r>
          </a:p>
          <a:p>
            <a:pPr>
              <a:buNone/>
            </a:pP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pPr>
              <a:buNone/>
            </a:pP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9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for</a:t>
            </a: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(r : </a:t>
            </a:r>
            <a:r>
              <a:rPr lang="en-US" sz="2900" dirty="0" err="1" smtClean="0">
                <a:latin typeface="Courier New" pitchFamily="49" charset="0"/>
                <a:cs typeface="Courier New" pitchFamily="49" charset="0"/>
              </a:rPr>
              <a:t>gfxResources</a:t>
            </a: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pPr>
              <a:buNone/>
            </a:pP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2900" dirty="0" err="1" smtClean="0">
                <a:latin typeface="Courier New" pitchFamily="49" charset="0"/>
                <a:cs typeface="Courier New" pitchFamily="49" charset="0"/>
              </a:rPr>
              <a:t>RemoveResource</a:t>
            </a: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(r);</a:t>
            </a:r>
          </a:p>
          <a:p>
            <a:pPr>
              <a:buNone/>
            </a:pPr>
            <a:r>
              <a:rPr lang="en-US" sz="29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29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349</TotalTime>
  <Words>1673</Words>
  <Application>Microsoft Office PowerPoint</Application>
  <PresentationFormat>On-screen Show (4:3)</PresentationFormat>
  <Paragraphs>373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Bitmaps, Keyboard and Sound</vt:lpstr>
      <vt:lpstr>Cartesian Graphics Coordinates in Ecere</vt:lpstr>
      <vt:lpstr>Where in the code to draw graphics?</vt:lpstr>
      <vt:lpstr>What can I do with a Surface?</vt:lpstr>
      <vt:lpstr>Bit Blitting our Bitmap</vt:lpstr>
      <vt:lpstr>Loading bitmaps with BitmapResource</vt:lpstr>
      <vt:lpstr>Defining a base Graphical Object Class</vt:lpstr>
      <vt:lpstr>Let’s derive a few classes!</vt:lpstr>
      <vt:lpstr>OnLoadGraphics</vt:lpstr>
      <vt:lpstr>Populating our World and Rendering it</vt:lpstr>
      <vt:lpstr>Keyboard Input</vt:lpstr>
      <vt:lpstr>Moving an object with the keyboard</vt:lpstr>
      <vt:lpstr>Drawing a Selection (2 rectangles)</vt:lpstr>
      <vt:lpstr>Changing the Selection</vt:lpstr>
      <vt:lpstr>Playing a Sound: Setting up Audio</vt:lpstr>
      <vt:lpstr>Loading a Sound and Playing it</vt:lpstr>
      <vt:lpstr>Changing the pitch: a keyboard piano</vt:lpstr>
      <vt:lpstr>Using Controllers</vt:lpstr>
      <vt:lpstr>Using Controllers (continued)</vt:lpstr>
      <vt:lpstr>State Based Keyboard Input</vt:lpstr>
      <vt:lpstr>Time/Key State based movement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Building a small board game with the Ecere SDK</dc:title>
  <dc:creator>jerome</dc:creator>
  <cp:lastModifiedBy>jerome</cp:lastModifiedBy>
  <cp:revision>79</cp:revision>
  <dcterms:created xsi:type="dcterms:W3CDTF">2010-11-08T11:59:07Z</dcterms:created>
  <dcterms:modified xsi:type="dcterms:W3CDTF">2010-11-15T09:16:13Z</dcterms:modified>
</cp:coreProperties>
</file>

<file path=docProps/thumbnail.jpeg>
</file>